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0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5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6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0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2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7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4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6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8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1178-928F-45D7-8CD2-D7D96A97477C}" type="datetimeFigureOut">
              <a:rPr lang="en-US" smtClean="0"/>
              <a:t>01-Apr-19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E61F6-3ABA-4C08-A4B4-3DCC5B924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3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monrm77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609600"/>
            <a:ext cx="8991600" cy="3834156"/>
            <a:chOff x="609600" y="1143000"/>
            <a:chExt cx="7848600" cy="3566847"/>
          </a:xfrm>
        </p:grpSpPr>
        <p:pic>
          <p:nvPicPr>
            <p:cNvPr id="6" name="Picture 2" descr="C:\Users\ASUS\Desktop\picture\_MG_8597-1 copy-pp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1143000"/>
              <a:ext cx="2971800" cy="3566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3886200" y="2362200"/>
              <a:ext cx="4572000" cy="22619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Mohammed </a:t>
              </a:r>
              <a:r>
                <a:rPr lang="en-US" sz="3200" b="1" dirty="0" err="1" smtClean="0"/>
                <a:t>Nashir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Uddin</a:t>
              </a:r>
              <a:endParaRPr lang="en-US" sz="3200" b="1" dirty="0" smtClean="0"/>
            </a:p>
            <a:p>
              <a:r>
                <a:rPr lang="en-US" sz="2000" b="1" dirty="0" smtClean="0"/>
                <a:t>Assistant Professor</a:t>
              </a:r>
            </a:p>
            <a:p>
              <a:r>
                <a:rPr lang="en-US" sz="2000" b="1" dirty="0" err="1" smtClean="0"/>
                <a:t>Depertment</a:t>
              </a:r>
              <a:r>
                <a:rPr lang="en-US" sz="2000" b="1" dirty="0" smtClean="0"/>
                <a:t> of I C T</a:t>
              </a:r>
            </a:p>
            <a:p>
              <a:r>
                <a:rPr lang="en-US" sz="2000" b="1" dirty="0" err="1" smtClean="0"/>
                <a:t>Chowara</a:t>
              </a:r>
              <a:r>
                <a:rPr lang="en-US" sz="2000" b="1" dirty="0" smtClean="0"/>
                <a:t> </a:t>
              </a:r>
              <a:r>
                <a:rPr lang="en-US" sz="2000" b="1" dirty="0" err="1" smtClean="0"/>
                <a:t>Adarsha</a:t>
              </a:r>
              <a:r>
                <a:rPr lang="en-US" sz="2000" b="1" dirty="0" smtClean="0"/>
                <a:t> Degree College</a:t>
              </a:r>
            </a:p>
            <a:p>
              <a:r>
                <a:rPr lang="en-US" sz="2000" b="1" dirty="0" smtClean="0"/>
                <a:t>C</a:t>
              </a:r>
              <a:r>
                <a:rPr lang="bn-BD" sz="2000" b="1" dirty="0"/>
                <a:t>u</a:t>
              </a:r>
              <a:r>
                <a:rPr lang="en-US" sz="2000" b="1" dirty="0" err="1" smtClean="0"/>
                <a:t>milla</a:t>
              </a:r>
              <a:r>
                <a:rPr lang="en-US" sz="2000" b="1" dirty="0" smtClean="0"/>
                <a:t>.</a:t>
              </a:r>
            </a:p>
            <a:p>
              <a:r>
                <a:rPr lang="en-US" sz="2000" b="1" dirty="0" smtClean="0"/>
                <a:t>E-mail: </a:t>
              </a:r>
              <a:r>
                <a:rPr lang="en-US" sz="2000" b="1" dirty="0" smtClean="0">
                  <a:hlinkClick r:id="rId3"/>
                </a:rPr>
                <a:t>sumonrm77@gmail.com</a:t>
              </a:r>
              <a:endParaRPr lang="en-US" sz="2000" b="1" dirty="0" smtClean="0"/>
            </a:p>
            <a:p>
              <a:r>
                <a:rPr lang="en-US" sz="2000" b="1" dirty="0" smtClean="0"/>
                <a:t>Phone: 01730 90 70 90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446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9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কুয়েরি-১: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Result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সবগুলো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ফিল্ড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Roll,Name,Depertment,GPA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FROM Result;</a:t>
            </a:r>
          </a:p>
          <a:p>
            <a:r>
              <a:rPr lang="en-US" sz="2000" dirty="0" err="1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অথবা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,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	SELECT*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	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FROM Result;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40144"/>
            <a:ext cx="899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২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শুধুমাত্র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science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student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Roll ও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Name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WHERE Department=“Science”;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90" y="3733800"/>
            <a:ext cx="899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কুয়েরি-৩: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যে শিক্ষার্থীর Roll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512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তথ্য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SELECT*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WHERE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Roll=“512”;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062010"/>
              </p:ext>
            </p:extLst>
          </p:nvPr>
        </p:nvGraphicFramePr>
        <p:xfrm>
          <a:off x="5257800" y="2221317"/>
          <a:ext cx="3581400" cy="1360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700"/>
                <a:gridCol w="1790700"/>
              </a:tblGrid>
              <a:tr h="44653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465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465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295989"/>
              </p:ext>
            </p:extLst>
          </p:nvPr>
        </p:nvGraphicFramePr>
        <p:xfrm>
          <a:off x="1828800" y="5257800"/>
          <a:ext cx="7086600" cy="1188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/>
                <a:gridCol w="1771650"/>
                <a:gridCol w="2171700"/>
                <a:gridCol w="1371600"/>
              </a:tblGrid>
              <a:tr h="594092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5940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4.35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-29110" y="6477000"/>
            <a:ext cx="91731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3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93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৪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যে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Humanities Department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শিক্ষার্থীর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মধ্যে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GPA 5.00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পেয়েছে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তথ্য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, Department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WHERE Department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=“Humanities”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AND GPA=“5” 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669371"/>
              </p:ext>
            </p:extLst>
          </p:nvPr>
        </p:nvGraphicFramePr>
        <p:xfrm>
          <a:off x="2362200" y="1981200"/>
          <a:ext cx="6705600" cy="845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/>
                <a:gridCol w="2235200"/>
                <a:gridCol w="2235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78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679" y="2895600"/>
            <a:ext cx="913800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৫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যে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Science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Department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শিক্ষার্থীর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ও আন্যান্য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Department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এ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GPA 5.00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পেয়েছে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তথ্য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</a:t>
            </a:r>
            <a:r>
              <a:rPr lang="bn-BD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*</a:t>
            </a:r>
            <a:endParaRPr lang="en-US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dirty="0">
                <a:latin typeface="AdorshoLipi" panose="02000500020000020004" pitchFamily="1" charset="0"/>
                <a:cs typeface="AdorshoLipi" panose="02000500020000020004" pitchFamily="1" charset="0"/>
              </a:rPr>
              <a:t>WHERE Department</a:t>
            </a:r>
            <a:r>
              <a:rPr lang="en-US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=“</a:t>
            </a:r>
            <a:r>
              <a:rPr lang="bn-BD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Science</a:t>
            </a:r>
            <a:r>
              <a:rPr lang="en-US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”</a:t>
            </a:r>
            <a:endParaRPr lang="en-US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bn-BD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OR </a:t>
            </a:r>
            <a:r>
              <a:rPr lang="en-US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GPA=“5” ;</a:t>
            </a:r>
            <a:endParaRPr lang="en-US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350035"/>
              </p:ext>
            </p:extLst>
          </p:nvPr>
        </p:nvGraphicFramePr>
        <p:xfrm>
          <a:off x="2895600" y="4708818"/>
          <a:ext cx="6096000" cy="211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00200"/>
                <a:gridCol w="1752600"/>
                <a:gridCol w="15240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1650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Bithi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-37672" y="5780782"/>
            <a:ext cx="29332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2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067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৬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Result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Science ও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Humanities Department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শিক্ষার্থীর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তথ্য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SELECT*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WHERE Department IN=(“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Science”,“Humanities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”);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656768"/>
              </p:ext>
            </p:extLst>
          </p:nvPr>
        </p:nvGraphicFramePr>
        <p:xfrm>
          <a:off x="2971800" y="1631216"/>
          <a:ext cx="6096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00200"/>
                <a:gridCol w="1905000"/>
                <a:gridCol w="13716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18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18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18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4.35</a:t>
                      </a:r>
                      <a:endParaRPr lang="en-US" sz="18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3581400"/>
            <a:ext cx="89916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৭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া GPA 5.00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পায়নি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ও Department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, Department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WHERE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 NOT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IN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=(5.00);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248893"/>
              </p:ext>
            </p:extLst>
          </p:nvPr>
        </p:nvGraphicFramePr>
        <p:xfrm>
          <a:off x="2667001" y="5181601"/>
          <a:ext cx="6400800" cy="160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744"/>
                <a:gridCol w="1984744"/>
                <a:gridCol w="2431312"/>
              </a:tblGrid>
              <a:tr h="386963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69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69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3931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1530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Juthi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-38100" y="5715000"/>
            <a:ext cx="27051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56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043" y="381000"/>
            <a:ext cx="899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৮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যে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দের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Roll 1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হতে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1000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পর্যন্ত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ও Department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, Department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WHERE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Roll BETWEEN 200 AND 500;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25060"/>
              </p:ext>
            </p:extLst>
          </p:nvPr>
        </p:nvGraphicFramePr>
        <p:xfrm>
          <a:off x="2971800" y="2209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245584"/>
            <a:ext cx="891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৯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যে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সকল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শিক্ষার্থী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দের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নামের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শুরুতে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R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আছে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ও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Roll,Name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,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WHERE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Name LIKE”R%”;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162713"/>
              </p:ext>
            </p:extLst>
          </p:nvPr>
        </p:nvGraphicFramePr>
        <p:xfrm>
          <a:off x="2971800" y="50292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18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18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396335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7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১০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GPA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নিন্মক্রম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অনুসারে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 Roll, Name, Department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ও GPA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SELECT*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ORDER BY GPA DESC;   (Descending Order)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772640"/>
              </p:ext>
            </p:extLst>
          </p:nvPr>
        </p:nvGraphicFramePr>
        <p:xfrm>
          <a:off x="228600" y="2286000"/>
          <a:ext cx="8686800" cy="413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438400"/>
                <a:gridCol w="1905000"/>
              </a:tblGrid>
              <a:tr h="663913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1650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Bithi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1530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Juthi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4.35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276600" y="1725664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000" b="1" dirty="0">
                <a:latin typeface="AdorshoLipi" panose="02000500020000020004" pitchFamily="1" charset="0"/>
                <a:cs typeface="AdorshoLipi" panose="02000500020000020004" pitchFamily="1" charset="0"/>
              </a:rPr>
              <a:t>Table : Result</a:t>
            </a:r>
            <a:endParaRPr lang="en-US" sz="2000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9110" y="6519446"/>
            <a:ext cx="91731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684" y="76200"/>
            <a:ext cx="904211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কুয়েরি-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১১</a:t>
            </a:r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Result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GPA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নামের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উর্দ্ধক্রম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(A-Z)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অনুসারে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তাদের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 Roll,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Name ও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GPA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প্রদর্শন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কমান্ড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হল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SELECT Roll, Name, GPA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FROM Result</a:t>
            </a:r>
          </a:p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ORDER BY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Name ASC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;  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(Ascending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Order)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65641" y="1945873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000" b="1" dirty="0">
                <a:latin typeface="AdorshoLipi" panose="02000500020000020004" pitchFamily="1" charset="0"/>
                <a:cs typeface="AdorshoLipi" panose="02000500020000020004" pitchFamily="1" charset="0"/>
              </a:rPr>
              <a:t>Table : Result</a:t>
            </a:r>
            <a:endParaRPr lang="en-US" sz="2000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552075"/>
              </p:ext>
            </p:extLst>
          </p:nvPr>
        </p:nvGraphicFramePr>
        <p:xfrm>
          <a:off x="1422541" y="2438400"/>
          <a:ext cx="6248400" cy="331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1905000"/>
              </a:tblGrid>
              <a:tr h="571496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1650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Bithi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1530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Juthi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4.35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25260" y="6443246"/>
            <a:ext cx="9169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12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2438400" y="990600"/>
            <a:ext cx="3886200" cy="32766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121068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ধন্যবাদ</a:t>
            </a:r>
            <a:endParaRPr lang="en-US" sz="6000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76500" y="5334000"/>
            <a:ext cx="4572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</a:t>
            </a:r>
            <a:endParaRPr lang="bn-BD" dirty="0" smtClean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pPr algn="ctr"/>
            <a:r>
              <a:rPr lang="bn-BD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সহকারী </a:t>
            </a:r>
            <a:r>
              <a:rPr lang="bn-BD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অধ্যাপক , চৌয়ারা আদর্শ ডিগ্রি কলেজ, কুমিল্লা। ০১৭৩০ ৯০৭০৯০</a:t>
            </a:r>
            <a:endParaRPr lang="en-US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46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1884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SQL  (STRUCTURED QUERY LANGUAGE)</a:t>
            </a:r>
            <a:endParaRPr lang="en-US" sz="2800" b="1" u="sng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9144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San Jose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R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esearch Center এ ১৯৭৪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সালে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তৈরি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 হয়। ডেটা ডেফিনিশান , ডেটা মেনিপুলেশান ল্যাঙ্গুয়েজ হিসেবে বিভিন্ন RDBMS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pPr algn="ctr"/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(DB2, SQL/DS, ORACLE, ACCESS, FOXPRO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ইত্যাদি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)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এ </a:t>
            </a:r>
          </a:p>
          <a:p>
            <a:pPr algn="ctr"/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SQL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ব্যবহৃত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362200"/>
            <a:ext cx="868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SQL </a:t>
            </a:r>
            <a:r>
              <a:rPr lang="en-US" sz="24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সুবিধা</a:t>
            </a:r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ও </a:t>
            </a:r>
            <a:r>
              <a:rPr lang="en-US" sz="24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অসুবিধা</a:t>
            </a:r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: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সুবিধা</a:t>
            </a:r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–</a:t>
            </a:r>
          </a:p>
          <a:p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১। এ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ভাষা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প্রচলিত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ইংরেজি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ভাষার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মতো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হওয়ায়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সহজে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বোঝা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যায়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</a:p>
          <a:p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২। </a:t>
            </a:r>
            <a:r>
              <a:rPr lang="bn-BD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কুয়েরি ভাষা ব্যাবহার ডেটা অ্যাক্সেস করা যায়।</a:t>
            </a:r>
            <a:endParaRPr lang="en-US" sz="2400" b="1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৩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r>
              <a:rPr lang="bn-BD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ডেটা সংগ্রহ , সংরক্ষণ ও সম্পাদন করা যায়।</a:t>
            </a:r>
            <a:endParaRPr lang="en-US" sz="2400" b="1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৪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r>
              <a:rPr lang="bn-BD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এটি প্রায় সকল ডেটাবেস এর জন্যই প্রতিষ্ঠিত একটি ভাষা।</a:t>
            </a:r>
            <a:endParaRPr lang="en-US" sz="2400" b="1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endParaRPr lang="en-US" sz="2400" b="1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অসুবিধা</a:t>
            </a:r>
            <a:r>
              <a:rPr lang="en-US" sz="2400" b="1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-</a:t>
            </a:r>
          </a:p>
          <a:p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১</a:t>
            </a:r>
            <a:r>
              <a:rPr lang="en-US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r>
              <a:rPr lang="bn-BD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এ ভাষার জন্য ব্যাবহৃত ইন্টারফেসে একাধিক লাইনের কোড করা                জটিল হয়।</a:t>
            </a:r>
            <a:endParaRPr lang="en-US" sz="2400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36141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7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304800"/>
            <a:ext cx="8991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SQL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স্টেটমেন্ট ৪ প্রকারঃ</a:t>
            </a:r>
          </a:p>
          <a:p>
            <a:pPr algn="just"/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		</a:t>
            </a:r>
            <a:r>
              <a:rPr lang="bn-BD" sz="20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১।DML (DATA MANIPULATION LANGUAGE</a:t>
            </a:r>
            <a:r>
              <a:rPr lang="bn-BD" sz="20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):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ডেটা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ম্যানিপুলেশন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বিভিন্ন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ধরনের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ডেটা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অপারেশনের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ব্যাবহৃত হয়। যেমন- ডে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টা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বেস থেকে ডেটা রিট্রিভ অথবা কুয়েরি করা, টেবিল এ নতুন ডেটা ইনসার্ট, আপডেট কিংবা ডিলিট করা ইত্যাদি।  				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300033"/>
              </p:ext>
            </p:extLst>
          </p:nvPr>
        </p:nvGraphicFramePr>
        <p:xfrm>
          <a:off x="457200" y="2438400"/>
          <a:ext cx="8229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553200"/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bn-BD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স্টেটমেন্ট</a:t>
                      </a:r>
                      <a:endParaRPr lang="en-US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বর্ণ</a:t>
                      </a:r>
                      <a:r>
                        <a:rPr lang="en-US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না</a:t>
                      </a:r>
                      <a:endParaRPr lang="en-US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SELECT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ডেটাবেসের</a:t>
                      </a:r>
                      <a:r>
                        <a:rPr lang="en-US" sz="22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এক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বা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একাধিক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টেবিল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থেকে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উত্তোলন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2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INSERT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ডেটাবেসের</a:t>
                      </a:r>
                      <a:r>
                        <a:rPr lang="en-US" sz="22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টেবিলে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যোগ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200" b="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UPDATE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ডেটাবেসের</a:t>
                      </a:r>
                      <a:r>
                        <a:rPr lang="en-US" sz="22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টেবিল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থেকে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পরিবর্তন</a:t>
                      </a:r>
                      <a:r>
                        <a:rPr lang="en-US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200" b="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DELETE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ডেটাবেসের</a:t>
                      </a:r>
                      <a:r>
                        <a:rPr lang="en-US" sz="22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টেবিল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থেকে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া মুছে </a:t>
                      </a:r>
                      <a:r>
                        <a:rPr lang="en-US" sz="22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bn-BD" sz="22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200" b="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6200" y="6396335"/>
            <a:ext cx="8991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</a:t>
            </a:r>
            <a:r>
              <a:rPr lang="bn-BD" sz="16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উদ্দিন(সুমন), </a:t>
            </a:r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27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599" y="251717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২। DDL (DATA DEFINITION LANGUAGE )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ডেফিনিশন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ল্যাঙ্গুয়েজ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দ্বারা ডেটাবেসে ডেটার অবস্থান প্রকৃতি নির্ধারিত হয়।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42276"/>
              </p:ext>
            </p:extLst>
          </p:nvPr>
        </p:nvGraphicFramePr>
        <p:xfrm>
          <a:off x="457200" y="945048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553200"/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স্টেটমেন্ট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বর্ণ</a:t>
                      </a:r>
                      <a:r>
                        <a:rPr lang="en-US" sz="200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না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CREATE</a:t>
                      </a:r>
                      <a:endParaRPr lang="en-US" sz="2000" b="1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নতুন</a:t>
                      </a:r>
                      <a:r>
                        <a:rPr lang="en-US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TABLE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, VIEW, INDEX, SEQUENCE 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ইত্যাদি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তৈরি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1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ALTER</a:t>
                      </a:r>
                      <a:endParaRPr lang="en-US" sz="2000" b="1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তৈরি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TABLE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, VIEW, INDEX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ইত্যাদি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পরিবর্তন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1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DROP</a:t>
                      </a:r>
                      <a:endParaRPr lang="en-US" sz="2000" b="1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তৈরি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TABLE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, VIEW, INDEX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ইত্যাদি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মুছে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ফেলা</a:t>
                      </a:r>
                      <a:r>
                        <a:rPr lang="en-US" sz="2000" b="1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1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4305" y="3276600"/>
            <a:ext cx="82501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0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৩। DCL (DATA CONTROL LANGUAGE)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: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কোন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ডেটাবেস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একজন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ব্যাবহারকারী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ধরনের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অনুমোদন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সুবিধা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পেয়ে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থাকে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কন্ট্রোল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ল্যাঙ্গুয়েজ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দ্বারা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নির্ধারণ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অর্থা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ৎ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বিভিন্ন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ডেটাবেস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অবজেক্ট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অ্যাক্সেস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কন্ট্রোল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DCL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endParaRPr lang="bn-BD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80554"/>
              </p:ext>
            </p:extLst>
          </p:nvPr>
        </p:nvGraphicFramePr>
        <p:xfrm>
          <a:off x="364305" y="4600039"/>
          <a:ext cx="8458200" cy="1594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967"/>
                <a:gridCol w="6735233"/>
              </a:tblGrid>
              <a:tr h="414670">
                <a:tc>
                  <a:txBody>
                    <a:bodyPr/>
                    <a:lstStyle/>
                    <a:p>
                      <a:pPr algn="ctr"/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স্টেটমেন্ট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বর্ণ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না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78465">
                <a:tc>
                  <a:txBody>
                    <a:bodyPr/>
                    <a:lstStyle/>
                    <a:p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GRANT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ব্যবহারকারীকে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কোন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এক্সেস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সুবিধা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প্রদান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78465">
                <a:tc>
                  <a:txBody>
                    <a:bodyPr/>
                    <a:lstStyle/>
                    <a:p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REVOKE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GRANT</a:t>
                      </a:r>
                      <a:r>
                        <a:rPr lang="en-US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স্টেটমেন্ট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bn-BD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কতৃক প্রদত্ত 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এক্সেস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সুবিধা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ফিরিয়ে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নেওয়া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4432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80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272" y="14555"/>
            <a:ext cx="845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0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৪। TCL (TRANSACTION CONTROL LANGUAGE)</a:t>
            </a:r>
            <a:r>
              <a:rPr lang="en-US" sz="2000" dirty="0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ডেটাবেসের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কোন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যখন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কোন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পরিবর্তন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তখন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তাকে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স্থায়ীভাবে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ডেটাবেসে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সংরক্ষণের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অথবা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উক্ত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পরিবর্তনকে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বাদ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দিয়ে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পূর্বের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অবস্থায়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ফিরে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যাওয়ার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TCL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ব্যাবহৃত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সাধারণত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DML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স্ট্যাটমেন্টের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পরিবর্তনকে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স্থায়ীকরনের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TCL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248088"/>
              </p:ext>
            </p:extLst>
          </p:nvPr>
        </p:nvGraphicFramePr>
        <p:xfrm>
          <a:off x="0" y="1623843"/>
          <a:ext cx="9067800" cy="1667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7010400"/>
              </a:tblGrid>
              <a:tr h="414227"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স্টেটমেন্ট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বর্ণ</a:t>
                      </a:r>
                      <a:r>
                        <a:rPr lang="en-US" sz="200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না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14227">
                <a:tc>
                  <a:txBody>
                    <a:bodyPr/>
                    <a:lstStyle/>
                    <a:p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COMMIT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ডেটার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পরিবর্তনকে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স্থায়ীভাবে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সংরক্ষণ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43303">
                <a:tc>
                  <a:txBody>
                    <a:bodyPr/>
                    <a:lstStyle/>
                    <a:p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ROLLBACK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ডেটার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পরিবর্তনকে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বাতিল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পূর্বের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অবস্থায়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নিয়ে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যাওয়া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bn-BD" sz="2000" b="0" baseline="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74312">
                <a:tc>
                  <a:txBody>
                    <a:bodyPr/>
                    <a:lstStyle/>
                    <a:p>
                      <a:r>
                        <a:rPr lang="bn-BD" sz="2000" b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SAVEPOINT</a:t>
                      </a:r>
                      <a:endParaRPr lang="en-US" sz="2000" b="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ডেটার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পরিবর্তনকে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একটি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নির্দিষ্ট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পয়েন্ট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অনুযায়ী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নির্দিষ্ট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করা</a:t>
                      </a:r>
                      <a:r>
                        <a:rPr lang="en-US" sz="2000" b="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।</a:t>
                      </a:r>
                      <a:endParaRPr lang="en-US" sz="2000" b="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607355"/>
              </p:ext>
            </p:extLst>
          </p:nvPr>
        </p:nvGraphicFramePr>
        <p:xfrm>
          <a:off x="1447800" y="3352800"/>
          <a:ext cx="670602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3014"/>
                <a:gridCol w="3353014"/>
              </a:tblGrid>
              <a:tr h="3846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Data Type  </a:t>
                      </a:r>
                      <a:r>
                        <a:rPr lang="en-US" sz="200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এর</a:t>
                      </a:r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</a:t>
                      </a:r>
                      <a:r>
                        <a:rPr lang="en-US" sz="2000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তুলনা</a:t>
                      </a:r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-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4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Microsoft</a:t>
                      </a:r>
                      <a:r>
                        <a:rPr lang="en-US" sz="2000" baseline="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 Access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SQL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4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Text 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CHAR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46256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Memo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VARCHAR/VARCHAR2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Number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NUMBER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Date/Time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DATE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OLE Object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LONG ROW</a:t>
                      </a:r>
                      <a:endParaRPr lang="en-US" sz="20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77000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5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0"/>
            <a:ext cx="89916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DDL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ক্ষেত্রে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ব্যাবহারঃ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582391"/>
            <a:ext cx="899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u="sng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Creat</a:t>
            </a:r>
            <a:r>
              <a:rPr lang="en-US" sz="2000" u="sng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e</a:t>
            </a:r>
            <a:r>
              <a:rPr lang="bn-BD" sz="2000" u="sng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Statement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ডাটাবেসে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তৈরি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করতে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Create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স্টেটমেন্টের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কমান্ডটি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হবে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__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CREATE TABLE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table_name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</a:t>
            </a:r>
          </a:p>
          <a:p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Column_name_1 </a:t>
            </a:r>
            <a:r>
              <a:rPr lang="en-US" sz="2000" i="1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data_type</a:t>
            </a:r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(size),</a:t>
            </a:r>
          </a:p>
          <a:p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Column_name_2 </a:t>
            </a:r>
            <a:r>
              <a:rPr lang="en-US" sz="2000" i="1" dirty="0" err="1">
                <a:latin typeface="AdorshoLipi" panose="02000500020000020004" pitchFamily="1" charset="0"/>
                <a:cs typeface="AdorshoLipi" panose="02000500020000020004" pitchFamily="1" charset="0"/>
              </a:rPr>
              <a:t>data_type</a:t>
            </a:r>
            <a:r>
              <a:rPr lang="en-US" sz="2000" i="1" dirty="0">
                <a:latin typeface="AdorshoLipi" panose="02000500020000020004" pitchFamily="1" charset="0"/>
                <a:cs typeface="AdorshoLipi" panose="02000500020000020004" pitchFamily="1" charset="0"/>
              </a:rPr>
              <a:t>(size),</a:t>
            </a:r>
          </a:p>
          <a:p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………………………………………………..,</a:t>
            </a:r>
            <a:endParaRPr lang="en-US" sz="2000" i="1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Column_name_4 </a:t>
            </a:r>
            <a:r>
              <a:rPr lang="en-US" sz="2000" i="1" dirty="0" err="1">
                <a:latin typeface="AdorshoLipi" panose="02000500020000020004" pitchFamily="1" charset="0"/>
                <a:cs typeface="AdorshoLipi" panose="02000500020000020004" pitchFamily="1" charset="0"/>
              </a:rPr>
              <a:t>data_type</a:t>
            </a:r>
            <a:r>
              <a:rPr lang="en-US" sz="2000" i="1" dirty="0">
                <a:latin typeface="AdorshoLipi" panose="02000500020000020004" pitchFamily="1" charset="0"/>
                <a:cs typeface="AdorshoLipi" panose="02000500020000020004" pitchFamily="1" charset="0"/>
              </a:rPr>
              <a:t>(size</a:t>
            </a:r>
            <a:r>
              <a:rPr lang="en-US" sz="2000" i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),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)  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1" y="3048001"/>
            <a:ext cx="86448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CREATE TABLE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Student_details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Roll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autonumber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(10)PRIMARY KEY,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Name text(20),</a:t>
            </a:r>
          </a:p>
          <a:p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Depertmrnt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text(15),</a:t>
            </a:r>
          </a:p>
          <a:p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Cell_no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text(15),</a:t>
            </a:r>
          </a:p>
          <a:p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Date_of_birth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date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);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988746"/>
              </p:ext>
            </p:extLst>
          </p:nvPr>
        </p:nvGraphicFramePr>
        <p:xfrm>
          <a:off x="266700" y="5602546"/>
          <a:ext cx="8610600" cy="783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20"/>
                <a:gridCol w="1722120"/>
                <a:gridCol w="1691907"/>
                <a:gridCol w="1510632"/>
                <a:gridCol w="1963821"/>
              </a:tblGrid>
              <a:tr h="41725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Depertment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Cell_no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Date_of_birth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262487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52800" y="4939027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Student_Details</a:t>
            </a:r>
            <a:endParaRPr lang="en-US" sz="2000" b="1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4432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9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00561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Alter Statement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Alter Statement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মাধ্যমে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এ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নতুন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ফিল্ড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সংযোজন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ও ডাটা টাইপ পরিবর্তন করা যায়।</a:t>
            </a:r>
          </a:p>
          <a:p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ALTER TABLE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Student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_details,</a:t>
            </a:r>
          </a:p>
          <a:p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ADD Adress memo(30);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756991"/>
              </p:ext>
            </p:extLst>
          </p:nvPr>
        </p:nvGraphicFramePr>
        <p:xfrm>
          <a:off x="152400" y="1981200"/>
          <a:ext cx="8839200" cy="96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447800"/>
                <a:gridCol w="1828800"/>
                <a:gridCol w="1295400"/>
                <a:gridCol w="1981200"/>
                <a:gridCol w="1371600"/>
              </a:tblGrid>
              <a:tr h="482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Depertment</a:t>
                      </a:r>
                      <a:endParaRPr lang="en-US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Cell_no</a:t>
                      </a:r>
                      <a:endParaRPr lang="en-US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Date_of_birth</a:t>
                      </a:r>
                      <a:endParaRPr lang="en-US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Adress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217524" y="1524000"/>
            <a:ext cx="2238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dorshoLipi" panose="02000500020000020004" pitchFamily="1" charset="0"/>
                <a:cs typeface="AdorshoLipi" panose="02000500020000020004" pitchFamily="1" charset="0"/>
              </a:rPr>
              <a:t>Student_Details</a:t>
            </a:r>
            <a:endParaRPr lang="en-US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048000"/>
            <a:ext cx="8763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Drop</a:t>
            </a:r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Drop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মাধ্যমে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কিংবা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ফিল্ড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বিয়োজন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/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মুছে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ফেলা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যায়।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মুছে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ফেলার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জন্যও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__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DROP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TABLE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Student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_details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;</a:t>
            </a:r>
            <a:endParaRPr lang="bn-BD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ফিল্ড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বিয়োজন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/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মুছে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ফেলার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জন্যও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__</a:t>
            </a:r>
          </a:p>
          <a:p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ALTER 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TABLE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Student</a:t>
            </a:r>
            <a:r>
              <a:rPr lang="bn-BD" sz="2000" dirty="0">
                <a:latin typeface="AdorshoLipi" panose="02000500020000020004" pitchFamily="1" charset="0"/>
                <a:cs typeface="AdorshoLipi" panose="02000500020000020004" pitchFamily="1" charset="0"/>
              </a:rPr>
              <a:t>_details,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DROP COLUMN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Adress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5149516"/>
            <a:ext cx="2238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dorshoLipi" panose="02000500020000020004" pitchFamily="1" charset="0"/>
                <a:cs typeface="AdorshoLipi" panose="02000500020000020004" pitchFamily="1" charset="0"/>
              </a:rPr>
              <a:t>Student_Details</a:t>
            </a:r>
            <a:endParaRPr lang="en-US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904958"/>
              </p:ext>
            </p:extLst>
          </p:nvPr>
        </p:nvGraphicFramePr>
        <p:xfrm>
          <a:off x="266700" y="5518848"/>
          <a:ext cx="8610600" cy="99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20"/>
                <a:gridCol w="1722120"/>
                <a:gridCol w="1691907"/>
                <a:gridCol w="1510632"/>
                <a:gridCol w="1963821"/>
              </a:tblGrid>
              <a:tr h="57571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Depertment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Cell_no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Date_of_birth</a:t>
                      </a:r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420967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8100" y="6477000"/>
            <a:ext cx="9182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8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097" y="171271"/>
            <a:ext cx="89916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DML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ক্ষেত্রে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SQL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ব্যাবহারঃ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097" y="762000"/>
            <a:ext cx="899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Insert Statement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Insert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মাধ্যমে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Students_Details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নামক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এ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ডাটা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/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রেকর্ড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যোগ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য়।</a:t>
            </a:r>
          </a:p>
          <a:p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INSERT INTO Students_details</a:t>
            </a:r>
          </a:p>
          <a:p>
            <a:pPr fontAlgn="t"/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Roll,Name,Depertment,Cell_no,Date_of_birth</a:t>
            </a:r>
            <a:r>
              <a:rPr lang="bn-BD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)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</a:p>
          <a:p>
            <a:pPr fontAlgn="t"/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VALUES</a:t>
            </a:r>
          </a:p>
          <a:p>
            <a:pPr fontAlgn="t"/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(001,”Rahim”,”Science”,”01711 123456”,1/16/2000);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097" y="2971800"/>
            <a:ext cx="899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Update Statement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Update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মাধ্যমে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ডাটা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আপডেট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UPDATE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Students_Details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SET Department=“Business Studies” 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WHERE Name=“Rahim”;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290" y="4953000"/>
            <a:ext cx="88802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Delete Statement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Delete 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মাধ্যমে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ডাটা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থেকে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যেকোন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রেকর্ড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মুছে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ফেলা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0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যায়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</a:t>
            </a: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DELETE FROM </a:t>
            </a:r>
            <a:r>
              <a:rPr lang="en-US" sz="2000" dirty="0" err="1">
                <a:latin typeface="AdorshoLipi" panose="02000500020000020004" pitchFamily="1" charset="0"/>
                <a:cs typeface="AdorshoLipi" panose="02000500020000020004" pitchFamily="1" charset="0"/>
              </a:rPr>
              <a:t>Students_Details</a:t>
            </a:r>
            <a:r>
              <a:rPr lang="en-US" sz="2000" dirty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endParaRPr lang="en-US" sz="2000" dirty="0" smtClean="0">
              <a:latin typeface="AdorshoLipi" panose="02000500020000020004" pitchFamily="1" charset="0"/>
              <a:cs typeface="AdorshoLipi" panose="02000500020000020004" pitchFamily="1" charset="0"/>
            </a:endParaRPr>
          </a:p>
          <a:p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WHERE Name=“Rahim</a:t>
            </a:r>
            <a:r>
              <a:rPr lang="en-US" sz="20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”;</a:t>
            </a:r>
            <a:endParaRPr lang="en-US" sz="20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35104" y="6400800"/>
            <a:ext cx="91791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52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618" y="35956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Select Statement 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: </a:t>
            </a:r>
            <a:r>
              <a:rPr lang="en-US" sz="2400" dirty="0">
                <a:latin typeface="AdorshoLipi" panose="02000500020000020004" pitchFamily="1" charset="0"/>
                <a:cs typeface="AdorshoLipi" panose="02000500020000020004" pitchFamily="1" charset="0"/>
              </a:rPr>
              <a:t>Select 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Statement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</a:t>
            </a:r>
            <a:r>
              <a:rPr lang="bn-BD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হৃত হয় SQL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এর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সাহায্যে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ডাটা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খুঁজা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বা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কুয়েরির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কাজ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সম্পন্ন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আমরা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কুয়েরির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কাজ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সম্পন্ন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করার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জন্য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নিচের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টেবিলটি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ব্যাবহার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 </a:t>
            </a:r>
            <a:r>
              <a:rPr lang="en-US" sz="2400" dirty="0" err="1" smtClean="0">
                <a:latin typeface="AdorshoLipi" panose="02000500020000020004" pitchFamily="1" charset="0"/>
                <a:cs typeface="AdorshoLipi" panose="02000500020000020004" pitchFamily="1" charset="0"/>
              </a:rPr>
              <a:t>করবো</a:t>
            </a:r>
            <a:r>
              <a:rPr lang="en-US" sz="2400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। </a:t>
            </a:r>
            <a:endParaRPr lang="en-US" sz="2400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511868"/>
              </p:ext>
            </p:extLst>
          </p:nvPr>
        </p:nvGraphicFramePr>
        <p:xfrm>
          <a:off x="238018" y="2057400"/>
          <a:ext cx="8686800" cy="413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438400"/>
                <a:gridCol w="1905000"/>
              </a:tblGrid>
              <a:tr h="663913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Roll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Name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Department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GPA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110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Rahim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</a:t>
                      </a: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.</a:t>
                      </a:r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512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Humanities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4.35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1015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Karim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1022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Rumi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Science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4.88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1530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Juthi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4.50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  <a:tr h="3846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1650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Bithi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Business Studies</a:t>
                      </a:r>
                      <a:endParaRPr lang="en-US" sz="2400" dirty="0" smtClean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dorshoLipi" panose="02000500020000020004" pitchFamily="1" charset="0"/>
                          <a:cs typeface="AdorshoLipi" panose="02000500020000020004" pitchFamily="1" charset="0"/>
                        </a:rPr>
                        <a:t>5.00</a:t>
                      </a:r>
                      <a:endParaRPr lang="en-US" sz="2400" dirty="0">
                        <a:latin typeface="AdorshoLipi" panose="02000500020000020004" pitchFamily="1" charset="0"/>
                        <a:cs typeface="AdorshoLipi" panose="02000500020000020004" pitchFamily="1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86018" y="1559889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atin typeface="AdorshoLipi" panose="02000500020000020004" pitchFamily="1" charset="0"/>
                <a:cs typeface="AdorshoLipi" panose="02000500020000020004" pitchFamily="1" charset="0"/>
              </a:rPr>
              <a:t>Table : Result</a:t>
            </a:r>
            <a:endParaRPr lang="en-US" sz="2400" b="1" dirty="0"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7124" y="6477000"/>
            <a:ext cx="91611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600" dirty="0">
                <a:solidFill>
                  <a:srgbClr val="002060"/>
                </a:solidFill>
                <a:latin typeface="AdorshoLipi" panose="02000500020000020004" pitchFamily="1" charset="0"/>
                <a:cs typeface="AdorshoLipi" panose="02000500020000020004" pitchFamily="1" charset="0"/>
              </a:rPr>
              <a:t>মোহাম্মদ নাসির উদ্দিন(সুমন), সহকারী অধ্যাপক , চৌয়ারা আদর্শ ডিগ্রি কলেজ, কুমিল্লা। ০১৭৩০ ৯০৭০৯০</a:t>
            </a:r>
            <a:endParaRPr lang="en-US" sz="1600" dirty="0">
              <a:solidFill>
                <a:srgbClr val="002060"/>
              </a:solidFill>
              <a:latin typeface="AdorshoLipi" panose="02000500020000020004" pitchFamily="1" charset="0"/>
              <a:cs typeface="AdorshoLipi" panose="02000500020000020004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44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1484</Words>
  <Application>Microsoft Office PowerPoint</Application>
  <PresentationFormat>On-screen Show (4:3)</PresentationFormat>
  <Paragraphs>357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SUMON</dc:creator>
  <cp:lastModifiedBy>SUMON</cp:lastModifiedBy>
  <cp:revision>124</cp:revision>
  <dcterms:created xsi:type="dcterms:W3CDTF">2019-03-12T04:08:37Z</dcterms:created>
  <dcterms:modified xsi:type="dcterms:W3CDTF">2019-04-01T09:41:21Z</dcterms:modified>
</cp:coreProperties>
</file>